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25" d="100"/>
          <a:sy n="25" d="100"/>
        </p:scale>
        <p:origin x="3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5;&#1086;&#1083;&#1100;&#1079;&#1086;&#1074;&#1072;&#1090;&#1077;&#1083;&#1100;\Desktop\2%20&#1095;&#1072;&#1089;&#1090;&#1100;\1%20&#1095;&#1072;&#1089;&#1090;&#1100;\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Поверхность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surface3DChart>
        <c:wireframe val="0"/>
        <c:ser>
          <c:idx val="0"/>
          <c:order val="0"/>
          <c:tx>
            <c:strRef>
              <c:f>'6'!$A$3</c:f>
              <c:strCache>
                <c:ptCount val="1"/>
                <c:pt idx="0">
                  <c:v>-2</c:v>
                </c:pt>
              </c:strCache>
            </c:strRef>
          </c:tx>
          <c:spPr>
            <a:solidFill>
              <a:schemeClr val="accent1"/>
            </a:solidFill>
            <a:ln/>
            <a:effectLst/>
            <a:sp3d/>
          </c:spPr>
          <c:cat>
            <c:numRef>
              <c:f>'6'!$B$2:$J$2</c:f>
              <c:numCache>
                <c:formatCode>General</c:formatCode>
                <c:ptCount val="9"/>
                <c:pt idx="0">
                  <c:v>-2</c:v>
                </c:pt>
                <c:pt idx="1">
                  <c:v>-1.5</c:v>
                </c:pt>
                <c:pt idx="2">
                  <c:v>-1</c:v>
                </c:pt>
                <c:pt idx="3">
                  <c:v>-0.5</c:v>
                </c:pt>
                <c:pt idx="4">
                  <c:v>0</c:v>
                </c:pt>
                <c:pt idx="5">
                  <c:v>0.5</c:v>
                </c:pt>
                <c:pt idx="6">
                  <c:v>1</c:v>
                </c:pt>
                <c:pt idx="7">
                  <c:v>1.5</c:v>
                </c:pt>
                <c:pt idx="8">
                  <c:v>2</c:v>
                </c:pt>
              </c:numCache>
            </c:numRef>
          </c:cat>
          <c:val>
            <c:numRef>
              <c:f>'6'!$B$3:$J$3</c:f>
              <c:numCache>
                <c:formatCode>General</c:formatCode>
                <c:ptCount val="9"/>
                <c:pt idx="0">
                  <c:v>-0.30371008729489229</c:v>
                </c:pt>
                <c:pt idx="1">
                  <c:v>0.21092174283553358</c:v>
                </c:pt>
                <c:pt idx="2">
                  <c:v>0.39198787807920926</c:v>
                </c:pt>
                <c:pt idx="3">
                  <c:v>0.22349242492841156</c:v>
                </c:pt>
                <c:pt idx="4">
                  <c:v>0.1268575858683853</c:v>
                </c:pt>
                <c:pt idx="5">
                  <c:v>0.22349242492841156</c:v>
                </c:pt>
                <c:pt idx="6">
                  <c:v>0.39198787807920926</c:v>
                </c:pt>
                <c:pt idx="7">
                  <c:v>0.21092174283553358</c:v>
                </c:pt>
                <c:pt idx="8">
                  <c:v>-0.30371008729489229</c:v>
                </c:pt>
              </c:numCache>
            </c:numRef>
          </c:val>
        </c:ser>
        <c:ser>
          <c:idx val="1"/>
          <c:order val="1"/>
          <c:tx>
            <c:strRef>
              <c:f>'6'!$A$4</c:f>
              <c:strCache>
                <c:ptCount val="1"/>
                <c:pt idx="0">
                  <c:v>-1,5</c:v>
                </c:pt>
              </c:strCache>
            </c:strRef>
          </c:tx>
          <c:spPr>
            <a:solidFill>
              <a:schemeClr val="accent2"/>
            </a:solidFill>
            <a:ln/>
            <a:effectLst/>
            <a:sp3d/>
          </c:spPr>
          <c:cat>
            <c:numRef>
              <c:f>'6'!$B$2:$J$2</c:f>
              <c:numCache>
                <c:formatCode>General</c:formatCode>
                <c:ptCount val="9"/>
                <c:pt idx="0">
                  <c:v>-2</c:v>
                </c:pt>
                <c:pt idx="1">
                  <c:v>-1.5</c:v>
                </c:pt>
                <c:pt idx="2">
                  <c:v>-1</c:v>
                </c:pt>
                <c:pt idx="3">
                  <c:v>-0.5</c:v>
                </c:pt>
                <c:pt idx="4">
                  <c:v>0</c:v>
                </c:pt>
                <c:pt idx="5">
                  <c:v>0.5</c:v>
                </c:pt>
                <c:pt idx="6">
                  <c:v>1</c:v>
                </c:pt>
                <c:pt idx="7">
                  <c:v>1.5</c:v>
                </c:pt>
                <c:pt idx="8">
                  <c:v>2</c:v>
                </c:pt>
              </c:numCache>
            </c:numRef>
          </c:cat>
          <c:val>
            <c:numRef>
              <c:f>'6'!$B$4:$J$4</c:f>
              <c:numCache>
                <c:formatCode>General</c:formatCode>
                <c:ptCount val="9"/>
                <c:pt idx="0">
                  <c:v>0.21092174283553358</c:v>
                </c:pt>
                <c:pt idx="1">
                  <c:v>0.30217780707693076</c:v>
                </c:pt>
                <c:pt idx="2">
                  <c:v>-0.21638421637426125</c:v>
                </c:pt>
                <c:pt idx="3">
                  <c:v>-0.5005571544850661</c:v>
                </c:pt>
                <c:pt idx="4">
                  <c:v>-0.55144392639520246</c:v>
                </c:pt>
                <c:pt idx="5">
                  <c:v>-0.5005571544850661</c:v>
                </c:pt>
                <c:pt idx="6">
                  <c:v>-0.21638421637426125</c:v>
                </c:pt>
                <c:pt idx="7">
                  <c:v>0.30217780707693076</c:v>
                </c:pt>
                <c:pt idx="8">
                  <c:v>0.21092174283553358</c:v>
                </c:pt>
              </c:numCache>
            </c:numRef>
          </c:val>
        </c:ser>
        <c:ser>
          <c:idx val="2"/>
          <c:order val="2"/>
          <c:tx>
            <c:strRef>
              <c:f>'6'!$A$5</c:f>
              <c:strCache>
                <c:ptCount val="1"/>
                <c:pt idx="0">
                  <c:v>-1</c:v>
                </c:pt>
              </c:strCache>
            </c:strRef>
          </c:tx>
          <c:spPr>
            <a:solidFill>
              <a:schemeClr val="accent3"/>
            </a:solidFill>
            <a:ln/>
            <a:effectLst/>
            <a:sp3d/>
          </c:spPr>
          <c:cat>
            <c:numRef>
              <c:f>'6'!$B$2:$J$2</c:f>
              <c:numCache>
                <c:formatCode>General</c:formatCode>
                <c:ptCount val="9"/>
                <c:pt idx="0">
                  <c:v>-2</c:v>
                </c:pt>
                <c:pt idx="1">
                  <c:v>-1.5</c:v>
                </c:pt>
                <c:pt idx="2">
                  <c:v>-1</c:v>
                </c:pt>
                <c:pt idx="3">
                  <c:v>-0.5</c:v>
                </c:pt>
                <c:pt idx="4">
                  <c:v>0</c:v>
                </c:pt>
                <c:pt idx="5">
                  <c:v>0.5</c:v>
                </c:pt>
                <c:pt idx="6">
                  <c:v>1</c:v>
                </c:pt>
                <c:pt idx="7">
                  <c:v>1.5</c:v>
                </c:pt>
                <c:pt idx="8">
                  <c:v>2</c:v>
                </c:pt>
              </c:numCache>
            </c:numRef>
          </c:cat>
          <c:val>
            <c:numRef>
              <c:f>'6'!$B$5:$J$5</c:f>
              <c:numCache>
                <c:formatCode>General</c:formatCode>
                <c:ptCount val="9"/>
                <c:pt idx="0">
                  <c:v>0.39198787807920926</c:v>
                </c:pt>
                <c:pt idx="1">
                  <c:v>-0.21638421637426125</c:v>
                </c:pt>
                <c:pt idx="2">
                  <c:v>-0.57157243440797689</c:v>
                </c:pt>
                <c:pt idx="3">
                  <c:v>-0.41878241514849274</c:v>
                </c:pt>
                <c:pt idx="4">
                  <c:v>-0.29426025009181417</c:v>
                </c:pt>
                <c:pt idx="5">
                  <c:v>-0.41878241514849274</c:v>
                </c:pt>
                <c:pt idx="6">
                  <c:v>-0.57157243440797689</c:v>
                </c:pt>
                <c:pt idx="7">
                  <c:v>-0.21638421637426125</c:v>
                </c:pt>
                <c:pt idx="8">
                  <c:v>0.39198787807920926</c:v>
                </c:pt>
              </c:numCache>
            </c:numRef>
          </c:val>
        </c:ser>
        <c:ser>
          <c:idx val="3"/>
          <c:order val="3"/>
          <c:tx>
            <c:strRef>
              <c:f>'6'!$A$6</c:f>
              <c:strCache>
                <c:ptCount val="1"/>
                <c:pt idx="0">
                  <c:v>-0,5</c:v>
                </c:pt>
              </c:strCache>
            </c:strRef>
          </c:tx>
          <c:spPr>
            <a:solidFill>
              <a:schemeClr val="accent4"/>
            </a:solidFill>
            <a:ln/>
            <a:effectLst/>
            <a:sp3d/>
          </c:spPr>
          <c:cat>
            <c:numRef>
              <c:f>'6'!$B$2:$J$2</c:f>
              <c:numCache>
                <c:formatCode>General</c:formatCode>
                <c:ptCount val="9"/>
                <c:pt idx="0">
                  <c:v>-2</c:v>
                </c:pt>
                <c:pt idx="1">
                  <c:v>-1.5</c:v>
                </c:pt>
                <c:pt idx="2">
                  <c:v>-1</c:v>
                </c:pt>
                <c:pt idx="3">
                  <c:v>-0.5</c:v>
                </c:pt>
                <c:pt idx="4">
                  <c:v>0</c:v>
                </c:pt>
                <c:pt idx="5">
                  <c:v>0.5</c:v>
                </c:pt>
                <c:pt idx="6">
                  <c:v>1</c:v>
                </c:pt>
                <c:pt idx="7">
                  <c:v>1.5</c:v>
                </c:pt>
                <c:pt idx="8">
                  <c:v>2</c:v>
                </c:pt>
              </c:numCache>
            </c:numRef>
          </c:cat>
          <c:val>
            <c:numRef>
              <c:f>'6'!$B$6:$J$6</c:f>
              <c:numCache>
                <c:formatCode>General</c:formatCode>
                <c:ptCount val="9"/>
                <c:pt idx="0">
                  <c:v>0.22349242492841156</c:v>
                </c:pt>
                <c:pt idx="1">
                  <c:v>-0.5005571544850661</c:v>
                </c:pt>
                <c:pt idx="2">
                  <c:v>-0.41878241514849274</c:v>
                </c:pt>
                <c:pt idx="3">
                  <c:v>5.7756683306074467E-2</c:v>
                </c:pt>
                <c:pt idx="4">
                  <c:v>0.28203289485665767</c:v>
                </c:pt>
                <c:pt idx="5">
                  <c:v>5.7756683306074467E-2</c:v>
                </c:pt>
                <c:pt idx="6">
                  <c:v>-0.41878241514849274</c:v>
                </c:pt>
                <c:pt idx="7">
                  <c:v>-0.5005571544850661</c:v>
                </c:pt>
                <c:pt idx="8">
                  <c:v>0.22349242492841156</c:v>
                </c:pt>
              </c:numCache>
            </c:numRef>
          </c:val>
        </c:ser>
        <c:ser>
          <c:idx val="4"/>
          <c:order val="4"/>
          <c:tx>
            <c:strRef>
              <c:f>'6'!$A$7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chemeClr val="accent5"/>
            </a:solidFill>
            <a:ln/>
            <a:effectLst/>
            <a:sp3d/>
          </c:spPr>
          <c:cat>
            <c:numRef>
              <c:f>'6'!$B$2:$J$2</c:f>
              <c:numCache>
                <c:formatCode>General</c:formatCode>
                <c:ptCount val="9"/>
                <c:pt idx="0">
                  <c:v>-2</c:v>
                </c:pt>
                <c:pt idx="1">
                  <c:v>-1.5</c:v>
                </c:pt>
                <c:pt idx="2">
                  <c:v>-1</c:v>
                </c:pt>
                <c:pt idx="3">
                  <c:v>-0.5</c:v>
                </c:pt>
                <c:pt idx="4">
                  <c:v>0</c:v>
                </c:pt>
                <c:pt idx="5">
                  <c:v>0.5</c:v>
                </c:pt>
                <c:pt idx="6">
                  <c:v>1</c:v>
                </c:pt>
                <c:pt idx="7">
                  <c:v>1.5</c:v>
                </c:pt>
                <c:pt idx="8">
                  <c:v>2</c:v>
                </c:pt>
              </c:numCache>
            </c:numRef>
          </c:cat>
          <c:val>
            <c:numRef>
              <c:f>'6'!$B$7:$J$7</c:f>
              <c:numCache>
                <c:formatCode>General</c:formatCode>
                <c:ptCount val="9"/>
                <c:pt idx="0">
                  <c:v>0.1268575858683853</c:v>
                </c:pt>
                <c:pt idx="1">
                  <c:v>-0.55144392639520246</c:v>
                </c:pt>
                <c:pt idx="2">
                  <c:v>-0.29426025009181417</c:v>
                </c:pt>
                <c:pt idx="3">
                  <c:v>0.28203289485665767</c:v>
                </c:pt>
                <c:pt idx="4">
                  <c:v>0.54030230586813977</c:v>
                </c:pt>
                <c:pt idx="5">
                  <c:v>0.28203289485665767</c:v>
                </c:pt>
                <c:pt idx="6">
                  <c:v>-0.29426025009181417</c:v>
                </c:pt>
                <c:pt idx="7">
                  <c:v>-0.55144392639520246</c:v>
                </c:pt>
                <c:pt idx="8">
                  <c:v>0.1268575858683853</c:v>
                </c:pt>
              </c:numCache>
            </c:numRef>
          </c:val>
        </c:ser>
        <c:ser>
          <c:idx val="5"/>
          <c:order val="5"/>
          <c:tx>
            <c:strRef>
              <c:f>'6'!$A$8</c:f>
              <c:strCache>
                <c:ptCount val="1"/>
                <c:pt idx="0">
                  <c:v>0,5</c:v>
                </c:pt>
              </c:strCache>
            </c:strRef>
          </c:tx>
          <c:spPr>
            <a:solidFill>
              <a:schemeClr val="accent6"/>
            </a:solidFill>
            <a:ln/>
            <a:effectLst/>
            <a:sp3d/>
          </c:spPr>
          <c:cat>
            <c:numRef>
              <c:f>'6'!$B$2:$J$2</c:f>
              <c:numCache>
                <c:formatCode>General</c:formatCode>
                <c:ptCount val="9"/>
                <c:pt idx="0">
                  <c:v>-2</c:v>
                </c:pt>
                <c:pt idx="1">
                  <c:v>-1.5</c:v>
                </c:pt>
                <c:pt idx="2">
                  <c:v>-1</c:v>
                </c:pt>
                <c:pt idx="3">
                  <c:v>-0.5</c:v>
                </c:pt>
                <c:pt idx="4">
                  <c:v>0</c:v>
                </c:pt>
                <c:pt idx="5">
                  <c:v>0.5</c:v>
                </c:pt>
                <c:pt idx="6">
                  <c:v>1</c:v>
                </c:pt>
                <c:pt idx="7">
                  <c:v>1.5</c:v>
                </c:pt>
                <c:pt idx="8">
                  <c:v>2</c:v>
                </c:pt>
              </c:numCache>
            </c:numRef>
          </c:cat>
          <c:val>
            <c:numRef>
              <c:f>'6'!$B$8:$J$8</c:f>
              <c:numCache>
                <c:formatCode>General</c:formatCode>
                <c:ptCount val="9"/>
                <c:pt idx="0">
                  <c:v>0.22349242492841156</c:v>
                </c:pt>
                <c:pt idx="1">
                  <c:v>-0.5005571544850661</c:v>
                </c:pt>
                <c:pt idx="2">
                  <c:v>-0.41878241514849274</c:v>
                </c:pt>
                <c:pt idx="3">
                  <c:v>5.7756683306074467E-2</c:v>
                </c:pt>
                <c:pt idx="4">
                  <c:v>0.28203289485665767</c:v>
                </c:pt>
                <c:pt idx="5">
                  <c:v>5.7756683306074467E-2</c:v>
                </c:pt>
                <c:pt idx="6">
                  <c:v>-0.41878241514849274</c:v>
                </c:pt>
                <c:pt idx="7">
                  <c:v>-0.5005571544850661</c:v>
                </c:pt>
                <c:pt idx="8">
                  <c:v>0.22349242492841156</c:v>
                </c:pt>
              </c:numCache>
            </c:numRef>
          </c:val>
        </c:ser>
        <c:ser>
          <c:idx val="6"/>
          <c:order val="6"/>
          <c:tx>
            <c:strRef>
              <c:f>'6'!$A$9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/>
            <a:effectLst/>
            <a:sp3d/>
          </c:spPr>
          <c:cat>
            <c:numRef>
              <c:f>'6'!$B$2:$J$2</c:f>
              <c:numCache>
                <c:formatCode>General</c:formatCode>
                <c:ptCount val="9"/>
                <c:pt idx="0">
                  <c:v>-2</c:v>
                </c:pt>
                <c:pt idx="1">
                  <c:v>-1.5</c:v>
                </c:pt>
                <c:pt idx="2">
                  <c:v>-1</c:v>
                </c:pt>
                <c:pt idx="3">
                  <c:v>-0.5</c:v>
                </c:pt>
                <c:pt idx="4">
                  <c:v>0</c:v>
                </c:pt>
                <c:pt idx="5">
                  <c:v>0.5</c:v>
                </c:pt>
                <c:pt idx="6">
                  <c:v>1</c:v>
                </c:pt>
                <c:pt idx="7">
                  <c:v>1.5</c:v>
                </c:pt>
                <c:pt idx="8">
                  <c:v>2</c:v>
                </c:pt>
              </c:numCache>
            </c:numRef>
          </c:cat>
          <c:val>
            <c:numRef>
              <c:f>'6'!$B$9:$J$9</c:f>
              <c:numCache>
                <c:formatCode>General</c:formatCode>
                <c:ptCount val="9"/>
                <c:pt idx="0">
                  <c:v>0.39198787807920926</c:v>
                </c:pt>
                <c:pt idx="1">
                  <c:v>-0.21638421637426125</c:v>
                </c:pt>
                <c:pt idx="2">
                  <c:v>-0.57157243440797689</c:v>
                </c:pt>
                <c:pt idx="3">
                  <c:v>-0.41878241514849274</c:v>
                </c:pt>
                <c:pt idx="4">
                  <c:v>-0.29426025009181417</c:v>
                </c:pt>
                <c:pt idx="5">
                  <c:v>-0.41878241514849274</c:v>
                </c:pt>
                <c:pt idx="6">
                  <c:v>-0.57157243440797689</c:v>
                </c:pt>
                <c:pt idx="7">
                  <c:v>-0.21638421637426125</c:v>
                </c:pt>
                <c:pt idx="8">
                  <c:v>0.39198787807920926</c:v>
                </c:pt>
              </c:numCache>
            </c:numRef>
          </c:val>
        </c:ser>
        <c:ser>
          <c:idx val="7"/>
          <c:order val="7"/>
          <c:tx>
            <c:strRef>
              <c:f>'6'!$A$10</c:f>
              <c:strCache>
                <c:ptCount val="1"/>
                <c:pt idx="0">
                  <c:v>1,5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/>
            <a:effectLst/>
            <a:sp3d/>
          </c:spPr>
          <c:cat>
            <c:numRef>
              <c:f>'6'!$B$2:$J$2</c:f>
              <c:numCache>
                <c:formatCode>General</c:formatCode>
                <c:ptCount val="9"/>
                <c:pt idx="0">
                  <c:v>-2</c:v>
                </c:pt>
                <c:pt idx="1">
                  <c:v>-1.5</c:v>
                </c:pt>
                <c:pt idx="2">
                  <c:v>-1</c:v>
                </c:pt>
                <c:pt idx="3">
                  <c:v>-0.5</c:v>
                </c:pt>
                <c:pt idx="4">
                  <c:v>0</c:v>
                </c:pt>
                <c:pt idx="5">
                  <c:v>0.5</c:v>
                </c:pt>
                <c:pt idx="6">
                  <c:v>1</c:v>
                </c:pt>
                <c:pt idx="7">
                  <c:v>1.5</c:v>
                </c:pt>
                <c:pt idx="8">
                  <c:v>2</c:v>
                </c:pt>
              </c:numCache>
            </c:numRef>
          </c:cat>
          <c:val>
            <c:numRef>
              <c:f>'6'!$B$10:$J$10</c:f>
              <c:numCache>
                <c:formatCode>General</c:formatCode>
                <c:ptCount val="9"/>
                <c:pt idx="0">
                  <c:v>0.21092174283553358</c:v>
                </c:pt>
                <c:pt idx="1">
                  <c:v>0.30217780707693076</c:v>
                </c:pt>
                <c:pt idx="2">
                  <c:v>-0.21638421637426125</c:v>
                </c:pt>
                <c:pt idx="3">
                  <c:v>-0.5005571544850661</c:v>
                </c:pt>
                <c:pt idx="4">
                  <c:v>-0.55144392639520246</c:v>
                </c:pt>
                <c:pt idx="5">
                  <c:v>-0.5005571544850661</c:v>
                </c:pt>
                <c:pt idx="6">
                  <c:v>-0.21638421637426125</c:v>
                </c:pt>
                <c:pt idx="7">
                  <c:v>0.30217780707693076</c:v>
                </c:pt>
                <c:pt idx="8">
                  <c:v>0.21092174283553358</c:v>
                </c:pt>
              </c:numCache>
            </c:numRef>
          </c:val>
        </c:ser>
        <c:ser>
          <c:idx val="8"/>
          <c:order val="8"/>
          <c:tx>
            <c:strRef>
              <c:f>'6'!$A$11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/>
            <a:effectLst/>
            <a:sp3d/>
          </c:spPr>
          <c:cat>
            <c:numRef>
              <c:f>'6'!$B$2:$J$2</c:f>
              <c:numCache>
                <c:formatCode>General</c:formatCode>
                <c:ptCount val="9"/>
                <c:pt idx="0">
                  <c:v>-2</c:v>
                </c:pt>
                <c:pt idx="1">
                  <c:v>-1.5</c:v>
                </c:pt>
                <c:pt idx="2">
                  <c:v>-1</c:v>
                </c:pt>
                <c:pt idx="3">
                  <c:v>-0.5</c:v>
                </c:pt>
                <c:pt idx="4">
                  <c:v>0</c:v>
                </c:pt>
                <c:pt idx="5">
                  <c:v>0.5</c:v>
                </c:pt>
                <c:pt idx="6">
                  <c:v>1</c:v>
                </c:pt>
                <c:pt idx="7">
                  <c:v>1.5</c:v>
                </c:pt>
                <c:pt idx="8">
                  <c:v>2</c:v>
                </c:pt>
              </c:numCache>
            </c:numRef>
          </c:cat>
          <c:val>
            <c:numRef>
              <c:f>'6'!$B$11:$J$11</c:f>
              <c:numCache>
                <c:formatCode>General</c:formatCode>
                <c:ptCount val="9"/>
                <c:pt idx="0">
                  <c:v>-0.30371008729489229</c:v>
                </c:pt>
                <c:pt idx="1">
                  <c:v>0.21092174283553358</c:v>
                </c:pt>
                <c:pt idx="2">
                  <c:v>0.39198787807920926</c:v>
                </c:pt>
                <c:pt idx="3">
                  <c:v>0.22349242492841156</c:v>
                </c:pt>
                <c:pt idx="4">
                  <c:v>0.1268575858683853</c:v>
                </c:pt>
                <c:pt idx="5">
                  <c:v>0.22349242492841156</c:v>
                </c:pt>
                <c:pt idx="6">
                  <c:v>0.39198787807920926</c:v>
                </c:pt>
                <c:pt idx="7">
                  <c:v>0.21092174283553358</c:v>
                </c:pt>
                <c:pt idx="8">
                  <c:v>-0.30371008729489229</c:v>
                </c:pt>
              </c:numCache>
            </c:numRef>
          </c:val>
        </c:ser>
        <c:bandFmts>
          <c:bandFmt>
            <c:idx val="0"/>
            <c:spPr>
              <a:solidFill>
                <a:schemeClr val="accent1"/>
              </a:solidFill>
              <a:ln/>
              <a:effectLst/>
              <a:sp3d/>
            </c:spPr>
          </c:bandFmt>
          <c:bandFmt>
            <c:idx val="1"/>
            <c:spPr>
              <a:solidFill>
                <a:schemeClr val="accent2"/>
              </a:solidFill>
              <a:ln/>
              <a:effectLst/>
              <a:sp3d/>
            </c:spPr>
          </c:bandFmt>
          <c:bandFmt>
            <c:idx val="2"/>
            <c:spPr>
              <a:solidFill>
                <a:schemeClr val="accent3"/>
              </a:solidFill>
              <a:ln/>
              <a:effectLst/>
              <a:sp3d/>
            </c:spPr>
          </c:bandFmt>
          <c:bandFmt>
            <c:idx val="3"/>
            <c:spPr>
              <a:solidFill>
                <a:schemeClr val="accent4"/>
              </a:solidFill>
              <a:ln/>
              <a:effectLst/>
              <a:sp3d/>
            </c:spPr>
          </c:bandFmt>
          <c:bandFmt>
            <c:idx val="4"/>
            <c:spPr>
              <a:solidFill>
                <a:schemeClr val="accent5"/>
              </a:solidFill>
              <a:ln/>
              <a:effectLst/>
              <a:sp3d/>
            </c:spPr>
          </c:bandFmt>
          <c:bandFmt>
            <c:idx val="5"/>
            <c:spPr>
              <a:solidFill>
                <a:schemeClr val="accent6"/>
              </a:solidFill>
              <a:ln/>
              <a:effectLst/>
              <a:sp3d/>
            </c:spPr>
          </c:bandFmt>
          <c:bandFmt>
            <c:idx val="6"/>
            <c:spPr>
              <a:solidFill>
                <a:schemeClr val="accent1">
                  <a:lumMod val="60000"/>
                </a:schemeClr>
              </a:solidFill>
              <a:ln/>
              <a:effectLst/>
              <a:sp3d/>
            </c:spPr>
          </c:bandFmt>
          <c:bandFmt>
            <c:idx val="7"/>
            <c:spPr>
              <a:solidFill>
                <a:schemeClr val="accent2">
                  <a:lumMod val="60000"/>
                </a:schemeClr>
              </a:solidFill>
              <a:ln/>
              <a:effectLst/>
              <a:sp3d/>
            </c:spPr>
          </c:bandFmt>
          <c:bandFmt>
            <c:idx val="8"/>
            <c:spPr>
              <a:solidFill>
                <a:schemeClr val="accent3">
                  <a:lumMod val="60000"/>
                </a:schemeClr>
              </a:solidFill>
              <a:ln/>
              <a:effectLst/>
              <a:sp3d/>
            </c:spPr>
          </c:bandFmt>
          <c:bandFmt>
            <c:idx val="9"/>
            <c:spPr>
              <a:solidFill>
                <a:schemeClr val="accent4">
                  <a:lumMod val="60000"/>
                </a:schemeClr>
              </a:solidFill>
              <a:ln/>
              <a:effectLst/>
              <a:sp3d/>
            </c:spPr>
          </c:bandFmt>
          <c:bandFmt>
            <c:idx val="10"/>
            <c:spPr>
              <a:solidFill>
                <a:schemeClr val="accent5">
                  <a:lumMod val="60000"/>
                </a:schemeClr>
              </a:solidFill>
              <a:ln/>
              <a:effectLst/>
              <a:sp3d/>
            </c:spPr>
          </c:bandFmt>
          <c:bandFmt>
            <c:idx val="11"/>
            <c:spPr>
              <a:solidFill>
                <a:schemeClr val="accent6">
                  <a:lumMod val="60000"/>
                </a:schemeClr>
              </a:solidFill>
              <a:ln/>
              <a:effectLst/>
              <a:sp3d/>
            </c:spPr>
          </c:bandFmt>
          <c:bandFmt>
            <c:idx val="12"/>
            <c:spPr>
              <a:solidFill>
                <a:schemeClr val="accent1">
                  <a:lumMod val="80000"/>
                  <a:lumOff val="20000"/>
                </a:schemeClr>
              </a:solidFill>
              <a:ln/>
              <a:effectLst/>
              <a:sp3d/>
            </c:spPr>
          </c:bandFmt>
          <c:bandFmt>
            <c:idx val="13"/>
            <c:spPr>
              <a:solidFill>
                <a:schemeClr val="accent2">
                  <a:lumMod val="80000"/>
                  <a:lumOff val="20000"/>
                </a:schemeClr>
              </a:solidFill>
              <a:ln/>
              <a:effectLst/>
              <a:sp3d/>
            </c:spPr>
          </c:bandFmt>
          <c:bandFmt>
            <c:idx val="14"/>
            <c:spPr>
              <a:solidFill>
                <a:schemeClr val="accent3">
                  <a:lumMod val="80000"/>
                  <a:lumOff val="20000"/>
                </a:schemeClr>
              </a:solidFill>
              <a:ln/>
              <a:effectLst/>
              <a:sp3d/>
            </c:spPr>
          </c:bandFmt>
        </c:bandFmts>
        <c:axId val="355419904"/>
        <c:axId val="355421080"/>
        <c:axId val="311332176"/>
      </c:surface3DChart>
      <c:catAx>
        <c:axId val="355419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55421080"/>
        <c:crosses val="autoZero"/>
        <c:auto val="1"/>
        <c:lblAlgn val="ctr"/>
        <c:lblOffset val="100"/>
        <c:noMultiLvlLbl val="0"/>
      </c:catAx>
      <c:valAx>
        <c:axId val="355421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55419904"/>
        <c:crosses val="autoZero"/>
        <c:crossBetween val="midCat"/>
      </c:valAx>
      <c:serAx>
        <c:axId val="31133217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55421080"/>
        <c:crosses val="autoZero"/>
      </c:ser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79116-934A-44C6-9FA5-C8B3C7B9D190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0C73-F78D-41CB-B65B-3AD3B238B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907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79116-934A-44C6-9FA5-C8B3C7B9D190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0C73-F78D-41CB-B65B-3AD3B238B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709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79116-934A-44C6-9FA5-C8B3C7B9D190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0C73-F78D-41CB-B65B-3AD3B238B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946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79116-934A-44C6-9FA5-C8B3C7B9D190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0C73-F78D-41CB-B65B-3AD3B238B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360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79116-934A-44C6-9FA5-C8B3C7B9D190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0C73-F78D-41CB-B65B-3AD3B238B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004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79116-934A-44C6-9FA5-C8B3C7B9D190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0C73-F78D-41CB-B65B-3AD3B238B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762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79116-934A-44C6-9FA5-C8B3C7B9D190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0C73-F78D-41CB-B65B-3AD3B238B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528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79116-934A-44C6-9FA5-C8B3C7B9D190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0C73-F78D-41CB-B65B-3AD3B238B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737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79116-934A-44C6-9FA5-C8B3C7B9D190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0C73-F78D-41CB-B65B-3AD3B238B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19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79116-934A-44C6-9FA5-C8B3C7B9D190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0C73-F78D-41CB-B65B-3AD3B238B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67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79116-934A-44C6-9FA5-C8B3C7B9D190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0C73-F78D-41CB-B65B-3AD3B238B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196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79116-934A-44C6-9FA5-C8B3C7B9D190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50C73-F78D-41CB-B65B-3AD3B238B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698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00">
                      <a:alpha val="43000"/>
                    </a:srgbClr>
                  </a:outerShdw>
                </a:effectLst>
              </a:rPr>
              <a:t>Основы информатики и программирования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FFFF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chemeClr val="accent1">
                      <a:lumMod val="60000"/>
                      <a:lumOff val="40000"/>
                    </a:schemeClr>
                  </a:outerShdw>
                </a:effectLst>
              </a:rPr>
              <a:t>1 курс экономический факультет</a:t>
            </a:r>
            <a:endParaRPr lang="ru-RU" sz="4000" dirty="0">
              <a:solidFill>
                <a:srgbClr val="0070C0"/>
              </a:solidFill>
              <a:effectLst>
                <a:outerShdw blurRad="50800" dist="50800" dir="5400000" algn="ctr" rotWithShape="0">
                  <a:schemeClr val="accent1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45132817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6000" b="1" dirty="0">
                <a:solidFill>
                  <a:srgbClr val="FF0000"/>
                </a:solidFill>
                <a:effectLst>
                  <a:outerShdw blurRad="101600" dist="38100" dir="2700000" sx="116000" sy="116000" algn="tl">
                    <a:schemeClr val="bg1">
                      <a:lumMod val="75000"/>
                      <a:alpha val="44000"/>
                    </a:schemeClr>
                  </a:outerShdw>
                </a:effectLst>
              </a:rPr>
              <a:t>Разделы курса</a:t>
            </a:r>
            <a:endParaRPr lang="ru-RU" sz="6000" dirty="0">
              <a:solidFill>
                <a:srgbClr val="FF0000"/>
              </a:solidFill>
              <a:effectLst>
                <a:outerShdw blurRad="101600" dist="38100" dir="2700000" sx="116000" sy="116000" algn="tl">
                  <a:schemeClr val="bg1">
                    <a:lumMod val="75000"/>
                    <a:alpha val="44000"/>
                  </a:scheme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solidFill>
                  <a:srgbClr val="FF00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ОС </a:t>
            </a:r>
            <a:r>
              <a:rPr lang="en-US" sz="3600" dirty="0">
                <a:solidFill>
                  <a:srgbClr val="FF00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Windows</a:t>
            </a:r>
          </a:p>
          <a:p>
            <a:r>
              <a:rPr lang="ru-RU" sz="3600" dirty="0">
                <a:solidFill>
                  <a:srgbClr val="FF00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Текстовый процессор </a:t>
            </a:r>
            <a:r>
              <a:rPr lang="en-US" sz="3600" dirty="0">
                <a:solidFill>
                  <a:srgbClr val="FF00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Word</a:t>
            </a:r>
          </a:p>
          <a:p>
            <a:r>
              <a:rPr lang="ru-RU" sz="3600" dirty="0">
                <a:solidFill>
                  <a:srgbClr val="FF00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Табличный процессор </a:t>
            </a:r>
            <a:r>
              <a:rPr lang="en-US" sz="3600" dirty="0">
                <a:solidFill>
                  <a:srgbClr val="FF00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Excel</a:t>
            </a:r>
          </a:p>
          <a:p>
            <a:r>
              <a:rPr lang="ru-RU" sz="3600" dirty="0">
                <a:solidFill>
                  <a:srgbClr val="FF00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СУБД </a:t>
            </a:r>
            <a:r>
              <a:rPr lang="en-US" sz="3600" dirty="0">
                <a:solidFill>
                  <a:srgbClr val="FF00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Access</a:t>
            </a:r>
          </a:p>
          <a:p>
            <a:r>
              <a:rPr lang="ru-RU" sz="3600" dirty="0">
                <a:solidFill>
                  <a:srgbClr val="FF00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Программирование </a:t>
            </a:r>
            <a:r>
              <a:rPr lang="en-US" sz="3600" dirty="0">
                <a:solidFill>
                  <a:srgbClr val="FF00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VBA</a:t>
            </a:r>
          </a:p>
          <a:p>
            <a:r>
              <a:rPr lang="ru-RU" sz="3600" dirty="0">
                <a:solidFill>
                  <a:srgbClr val="FF00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Презентации в </a:t>
            </a:r>
            <a:r>
              <a:rPr lang="en-US" sz="3600" dirty="0">
                <a:solidFill>
                  <a:srgbClr val="FF00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PowerPoint</a:t>
            </a:r>
          </a:p>
          <a:p>
            <a:endParaRPr lang="ru-RU" sz="3600" dirty="0">
              <a:solidFill>
                <a:srgbClr val="FF0000"/>
              </a:solidFill>
              <a:effectLst>
                <a:outerShdw blurRad="50800" dist="50800" dir="5400000" algn="ctr" rotWithShape="0">
                  <a:schemeClr val="tx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6419507"/>
      </p:ext>
    </p:extLst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rgbClr val="92D050"/>
            </a:gs>
            <a:gs pos="83000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rgbClr val="FF7C80"/>
                </a:solidFill>
                <a:effectLst>
                  <a:outerShdw blurRad="50800" dist="50800" dir="5400000" sx="105000" sy="105000" algn="ctr" rotWithShape="0">
                    <a:schemeClr val="accent5">
                      <a:lumMod val="75000"/>
                    </a:schemeClr>
                  </a:outerShdw>
                </a:effectLst>
              </a:rPr>
              <a:t>Windows</a:t>
            </a:r>
            <a:endParaRPr lang="ru-RU" sz="6000" dirty="0">
              <a:solidFill>
                <a:srgbClr val="FF7C80"/>
              </a:solidFill>
              <a:effectLst>
                <a:outerShdw blurRad="50800" dist="50800" dir="5400000" sx="105000" sy="105000" algn="ctr" rotWithShape="0">
                  <a:schemeClr val="accent5">
                    <a:lumMod val="75000"/>
                  </a:scheme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1.1. Основные принципы работы в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</a:rPr>
              <a:t>Windows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 (окна, приложения)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1.2. Работа с файлами и папками (проводник, мой компьютер, корзина)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l="10834" t="18948" r="8833" b="14056"/>
          <a:stretch/>
        </p:blipFill>
        <p:spPr>
          <a:xfrm>
            <a:off x="2865120" y="3004261"/>
            <a:ext cx="6766560" cy="3172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509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bg1"/>
            </a:gs>
            <a:gs pos="83000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rgbClr val="0070C0"/>
                </a:solidFill>
                <a:effectLst>
                  <a:outerShdw blurRad="50800" dist="50800" dir="5400000" algn="ctr" rotWithShape="0">
                    <a:schemeClr val="accent1">
                      <a:lumMod val="20000"/>
                      <a:lumOff val="80000"/>
                    </a:schemeClr>
                  </a:outerShdw>
                </a:effectLst>
              </a:rPr>
              <a:t>Word</a:t>
            </a:r>
            <a:endParaRPr lang="ru-RU" sz="6000" dirty="0">
              <a:solidFill>
                <a:srgbClr val="0070C0"/>
              </a:solidFill>
              <a:effectLst>
                <a:outerShdw blurRad="50800" dist="50800" dir="5400000" algn="ctr" rotWithShape="0">
                  <a:schemeClr val="accent1">
                    <a:lumMod val="20000"/>
                    <a:lumOff val="80000"/>
                  </a:scheme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ru-RU" i="1" dirty="0">
                <a:solidFill>
                  <a:srgbClr val="00B050"/>
                </a:solidFill>
              </a:rPr>
              <a:t>Установить для заголовка размер шрифта – 60, цвет – темно-синий.</a:t>
            </a:r>
          </a:p>
          <a:p>
            <a:r>
              <a:rPr lang="ru-RU" i="1" dirty="0">
                <a:solidFill>
                  <a:srgbClr val="00B050"/>
                </a:solidFill>
              </a:rPr>
              <a:t>Установить для заголовка голубую тень.</a:t>
            </a:r>
          </a:p>
          <a:p>
            <a:r>
              <a:rPr lang="ru-RU" i="1" dirty="0">
                <a:solidFill>
                  <a:srgbClr val="00B050"/>
                </a:solidFill>
              </a:rPr>
              <a:t>Ввести список тем лабораторных работ по </a:t>
            </a:r>
            <a:r>
              <a:rPr lang="ru-RU" i="1" dirty="0" err="1">
                <a:solidFill>
                  <a:srgbClr val="00B050"/>
                </a:solidFill>
              </a:rPr>
              <a:t>Word</a:t>
            </a:r>
            <a:endParaRPr lang="ru-RU" i="1" dirty="0">
              <a:solidFill>
                <a:srgbClr val="00B050"/>
              </a:solidFill>
            </a:endParaRPr>
          </a:p>
          <a:p>
            <a:r>
              <a:rPr lang="ru-RU" i="1" dirty="0">
                <a:solidFill>
                  <a:srgbClr val="00B050"/>
                </a:solidFill>
              </a:rPr>
              <a:t>Установить для списка текста первой колонки размер шрифта – курсив 28, цвет – зеленый</a:t>
            </a:r>
          </a:p>
          <a:p>
            <a:r>
              <a:rPr lang="ru-RU" i="1" dirty="0">
                <a:solidFill>
                  <a:srgbClr val="00B050"/>
                </a:solidFill>
              </a:rPr>
              <a:t>Вставить во вторую колонку слайда произвольную таблицу, диаграмму и объект </a:t>
            </a:r>
            <a:r>
              <a:rPr lang="ru-RU" i="1" dirty="0" err="1">
                <a:solidFill>
                  <a:srgbClr val="00B050"/>
                </a:solidFill>
              </a:rPr>
              <a:t>WordArt</a:t>
            </a:r>
            <a:r>
              <a:rPr lang="ru-RU" i="1" dirty="0">
                <a:solidFill>
                  <a:srgbClr val="00B050"/>
                </a:solidFill>
              </a:rPr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1820230"/>
              </p:ext>
            </p:extLst>
          </p:nvPr>
        </p:nvGraphicFramePr>
        <p:xfrm>
          <a:off x="6360160" y="3630454"/>
          <a:ext cx="461264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6320"/>
                <a:gridCol w="230632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639307" y="4999335"/>
            <a:ext cx="20543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WORD</a:t>
            </a:r>
            <a:endParaRPr lang="ru-RU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02609704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rgbClr val="00B050"/>
                </a:solidFill>
                <a:effectLst>
                  <a:outerShdw blurRad="50800" dist="50800" dir="5400000" algn="ctr" rotWithShape="0">
                    <a:schemeClr val="tx1">
                      <a:lumMod val="50000"/>
                      <a:lumOff val="50000"/>
                    </a:schemeClr>
                  </a:outerShdw>
                </a:effectLst>
              </a:rPr>
              <a:t>Excel</a:t>
            </a:r>
            <a:endParaRPr lang="ru-RU" sz="6000" dirty="0">
              <a:solidFill>
                <a:srgbClr val="00B050"/>
              </a:solidFill>
              <a:effectLst>
                <a:outerShdw blurRad="50800" dist="50800" dir="5400000" algn="ctr" rotWithShape="0">
                  <a:schemeClr val="tx1">
                    <a:lumMod val="50000"/>
                    <a:lumOff val="50000"/>
                  </a:scheme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330406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7181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 dir="r"/>
      </p:transition>
    </mc:Choice>
    <mc:Fallback>
      <p:transition spd="slow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rgbClr val="0070C0"/>
                </a:solidFill>
                <a:effectLst>
                  <a:outerShdw blurRad="50800" dist="50800" dir="5400000" algn="ctr" rotWithShape="0">
                    <a:schemeClr val="accent1">
                      <a:lumMod val="40000"/>
                      <a:lumOff val="60000"/>
                    </a:schemeClr>
                  </a:outerShdw>
                </a:effectLst>
              </a:rPr>
              <a:t>Access</a:t>
            </a:r>
            <a:endParaRPr lang="ru-RU" sz="6000" dirty="0">
              <a:solidFill>
                <a:srgbClr val="0070C0"/>
              </a:solidFill>
              <a:effectLst>
                <a:outerShdw blurRad="50800" dist="50800" dir="5400000" algn="ctr" rotWithShape="0">
                  <a:schemeClr val="accent1">
                    <a:lumMod val="40000"/>
                    <a:lumOff val="60000"/>
                  </a:schemeClr>
                </a:outerShdw>
              </a:effectLst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2308523"/>
            <a:ext cx="16152499" cy="3385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50800" dist="50800" dir="5400000" algn="ctr" rotWithShape="0">
                    <a:srgbClr val="00B0F0"/>
                  </a:outerShdw>
                </a:effectLst>
                <a:latin typeface="Arial" panose="020B0604020202020204" pitchFamily="34" charset="0"/>
              </a:rPr>
              <a:t>Ввести список тем лабораторных работ по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50800" dist="50800" dir="5400000" algn="ctr" rotWithShape="0">
                    <a:srgbClr val="00B0F0"/>
                  </a:outerShdw>
                </a:effectLst>
                <a:latin typeface="Arial" panose="020B0604020202020204" pitchFamily="34" charset="0"/>
              </a:rPr>
              <a:t>Access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50800" dist="50800" dir="5400000" algn="ctr" rotWithShape="0">
                    <a:srgbClr val="00B0F0"/>
                  </a:outerShdw>
                </a:effectLst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50800" dist="50800" dir="5400000" algn="ctr" rotWithShape="0">
                    <a:srgbClr val="00B0F0"/>
                  </a:outerShdw>
                </a:effectLst>
                <a:latin typeface="Arial" panose="020B0604020202020204" pitchFamily="34" charset="0"/>
              </a:rPr>
              <a:t>Установить для списка размер шрифта – 28, цвет – синий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50800" dist="50800" dir="5400000" algn="ctr" rotWithShape="0">
                    <a:srgbClr val="00B0F0"/>
                  </a:outerShdw>
                </a:effectLst>
                <a:latin typeface="Arial" panose="020B0604020202020204" pitchFamily="34" charset="0"/>
              </a:rPr>
              <a:t>Установить для списка голубую тень.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50800" dist="50800" dir="5400000" algn="ctr" rotWithShape="0">
                    <a:srgbClr val="00B0F0"/>
                  </a:outerShdw>
                </a:effectLst>
                <a:latin typeface="Arial" panose="020B0604020202020204" pitchFamily="34" charset="0"/>
              </a:rPr>
              <a:t>Установить фон слайда – заготовка 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50800" dist="50800" dir="5400000" algn="ctr" rotWithShape="0">
                    <a:srgbClr val="00B0F0"/>
                  </a:outerShdw>
                </a:effectLst>
                <a:latin typeface="Arial" panose="020B0604020202020204" pitchFamily="34" charset="0"/>
              </a:rPr>
              <a:t>Рассвет.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50800" dist="50800" dir="5400000" algn="ctr" rotWithShape="0">
                    <a:srgbClr val="00B0F0"/>
                  </a:outerShdw>
                </a:effectLst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50800" dist="50800" dir="5400000" algn="ctr" rotWithShape="0">
                    <a:srgbClr val="00B0F0"/>
                  </a:outerShdw>
                </a:effectLst>
                <a:latin typeface="Arial" panose="020B0604020202020204" pitchFamily="34" charset="0"/>
              </a:rPr>
              <a:t>Установить для заголовка (Заглавие) – эффект 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50800" dist="50800" dir="5400000" algn="ctr" rotWithShape="0">
                    <a:srgbClr val="00B0F0"/>
                  </a:outerShdw>
                </a:effectLst>
                <a:latin typeface="Arial" panose="020B0604020202020204" pitchFamily="34" charset="0"/>
              </a:rPr>
              <a:t>Вылет справа</a:t>
            </a:r>
            <a:r>
              <a:rPr lang="en-US" altLang="ru-RU" b="1" dirty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B0F0"/>
                  </a:outerShdw>
                </a:effectLst>
                <a:latin typeface="Arial" panose="020B0604020202020204" pitchFamily="34" charset="0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50800" dist="50800" dir="5400000" algn="ctr" rotWithShape="0">
                    <a:srgbClr val="00B0F0"/>
                  </a:outerShdw>
                </a:effectLst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50800" dist="50800" dir="5400000" algn="ctr" rotWithShape="0">
                    <a:srgbClr val="00B0F0"/>
                  </a:outerShdw>
                </a:effectLst>
                <a:latin typeface="Arial" panose="020B0604020202020204" pitchFamily="34" charset="0"/>
              </a:rPr>
              <a:t>Установить для списка текста – эффект 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50800" dist="50800" dir="5400000" algn="ctr" rotWithShape="0">
                    <a:srgbClr val="00B0F0"/>
                  </a:outerShdw>
                </a:effectLst>
                <a:latin typeface="Arial" panose="020B0604020202020204" pitchFamily="34" charset="0"/>
              </a:rPr>
              <a:t>Спираль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50800" dist="50800" dir="5400000" algn="ctr" rotWithShape="0">
                    <a:srgbClr val="00B0F0"/>
                  </a:outerShdw>
                </a:effectLst>
                <a:latin typeface="Arial" panose="020B0604020202020204" pitchFamily="34" charset="0"/>
              </a:rPr>
              <a:t>появление текста 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50800" dist="50800" dir="5400000" algn="ctr" rotWithShape="0">
                    <a:srgbClr val="00B0F0"/>
                  </a:outerShdw>
                </a:effectLst>
                <a:latin typeface="Arial" panose="020B0604020202020204" pitchFamily="34" charset="0"/>
              </a:rPr>
              <a:t>Все вместе по абзацам.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50800" dist="50800" dir="5400000" algn="ctr" rotWithShape="0">
                    <a:srgbClr val="00B0F0"/>
                  </a:outerShdw>
                </a:effectLst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50800" dist="50800" dir="5400000" algn="ctr" rotWithShape="0">
                    <a:srgbClr val="00B0F0"/>
                  </a:outerShdw>
                </a:effectLst>
                <a:latin typeface="Arial" panose="020B0604020202020204" pitchFamily="34" charset="0"/>
              </a:rPr>
              <a:t>Установить для рисунка (Объект) – эффект 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50800" dist="50800" dir="5400000" algn="ctr" rotWithShape="0">
                    <a:srgbClr val="00B0F0"/>
                  </a:outerShdw>
                </a:effectLst>
                <a:latin typeface="Arial" panose="020B0604020202020204" pitchFamily="34" charset="0"/>
              </a:rPr>
              <a:t>Вращение.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50800" dist="50800" dir="5400000" algn="ctr" rotWithShape="0">
                    <a:srgbClr val="00B0F0"/>
                  </a:outerShdw>
                </a:effectLst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6" name="Объект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17" t="1007" r="24638" b="4196"/>
          <a:stretch/>
        </p:blipFill>
        <p:spPr>
          <a:xfrm>
            <a:off x="8351520" y="365125"/>
            <a:ext cx="2092455" cy="2308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725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7C80"/>
          </a:solidFill>
        </p:spPr>
        <p:txBody>
          <a:bodyPr>
            <a:normAutofit/>
          </a:bodyPr>
          <a:lstStyle/>
          <a:p>
            <a:r>
              <a:rPr lang="en-US" sz="6000" dirty="0">
                <a:solidFill>
                  <a:schemeClr val="accent5">
                    <a:lumMod val="75000"/>
                  </a:schemeClr>
                </a:solidFill>
              </a:rPr>
              <a:t>VBA</a:t>
            </a:r>
            <a:endParaRPr lang="ru-RU" sz="60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6255" y="1825625"/>
            <a:ext cx="773948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782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rgbClr val="0070C0"/>
                </a:solidFill>
                <a:effectLst>
                  <a:outerShdw blurRad="50800" dist="520700" dir="6780000" sx="56000" sy="56000" algn="ctr" rotWithShape="0">
                    <a:schemeClr val="accent5">
                      <a:lumMod val="20000"/>
                      <a:lumOff val="80000"/>
                    </a:schemeClr>
                  </a:outerShdw>
                </a:effectLst>
              </a:rPr>
              <a:t>PowerPoint</a:t>
            </a:r>
            <a:endParaRPr lang="ru-RU" sz="6000" dirty="0">
              <a:solidFill>
                <a:srgbClr val="0070C0"/>
              </a:solidFill>
              <a:effectLst>
                <a:outerShdw blurRad="50800" dist="520700" dir="6780000" sx="56000" sy="56000" algn="ctr" rotWithShape="0">
                  <a:schemeClr val="accent5">
                    <a:lumMod val="20000"/>
                    <a:lumOff val="80000"/>
                  </a:scheme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1741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Установить </a:t>
            </a:r>
            <a:r>
              <a:rPr lang="ru-RU" dirty="0">
                <a:solidFill>
                  <a:srgbClr val="FF0000"/>
                </a:solidFill>
              </a:rPr>
              <a:t>для списка (Текст) – эффект </a:t>
            </a:r>
            <a:r>
              <a:rPr lang="ru-RU" b="1" dirty="0">
                <a:solidFill>
                  <a:srgbClr val="FF0000"/>
                </a:solidFill>
              </a:rPr>
              <a:t>Жалюзи вертикальные, </a:t>
            </a:r>
            <a:r>
              <a:rPr lang="ru-RU" dirty="0">
                <a:solidFill>
                  <a:srgbClr val="FF0000"/>
                </a:solidFill>
              </a:rPr>
              <a:t>появление текста </a:t>
            </a:r>
            <a:r>
              <a:rPr lang="ru-RU" b="1" dirty="0">
                <a:solidFill>
                  <a:srgbClr val="FF0000"/>
                </a:solidFill>
              </a:rPr>
              <a:t>Все вместе.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>
                <a:solidFill>
                  <a:srgbClr val="FF0000"/>
                </a:solidFill>
              </a:rPr>
              <a:t>Вставить произвольный рисунок.</a:t>
            </a:r>
          </a:p>
          <a:p>
            <a:r>
              <a:rPr lang="ru-RU" dirty="0">
                <a:solidFill>
                  <a:srgbClr val="FF0000"/>
                </a:solidFill>
              </a:rPr>
              <a:t>Установить для рисунка (Объект) – эффект </a:t>
            </a:r>
            <a:r>
              <a:rPr lang="ru-RU" b="1" dirty="0">
                <a:solidFill>
                  <a:srgbClr val="FF0000"/>
                </a:solidFill>
              </a:rPr>
              <a:t>Вращение.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>
                <a:solidFill>
                  <a:srgbClr val="FF0000"/>
                </a:solidFill>
              </a:rPr>
              <a:t>Вставить надпись «Конец».</a:t>
            </a:r>
          </a:p>
          <a:p>
            <a:r>
              <a:rPr lang="ru-RU" dirty="0">
                <a:solidFill>
                  <a:srgbClr val="FF0000"/>
                </a:solidFill>
              </a:rPr>
              <a:t>Установить для текста размер шрифта – 28, цвет – красный на желтом фоне с зеленой рамкой.</a:t>
            </a:r>
          </a:p>
          <a:p>
            <a:r>
              <a:rPr lang="ru-RU" dirty="0">
                <a:solidFill>
                  <a:srgbClr val="FF0000"/>
                </a:solidFill>
              </a:rPr>
              <a:t>Установить для текста (Текст) – эффект </a:t>
            </a:r>
            <a:r>
              <a:rPr lang="ru-RU" b="1" dirty="0">
                <a:solidFill>
                  <a:srgbClr val="FF0000"/>
                </a:solidFill>
              </a:rPr>
              <a:t>Прямоугольник наружу, </a:t>
            </a:r>
            <a:r>
              <a:rPr lang="ru-RU" dirty="0">
                <a:solidFill>
                  <a:srgbClr val="FF0000"/>
                </a:solidFill>
              </a:rPr>
              <a:t>появление текста </a:t>
            </a:r>
            <a:r>
              <a:rPr lang="ru-RU" b="1" dirty="0">
                <a:solidFill>
                  <a:srgbClr val="FF0000"/>
                </a:solidFill>
              </a:rPr>
              <a:t>По буквам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</a:p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79040" y="5974079"/>
            <a:ext cx="4328160" cy="56895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конец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9384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50"/>
                            </p:stCondLst>
                            <p:childTnLst>
                              <p:par>
                                <p:cTn id="1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 авторе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ФИО: Ростенко Анатолий Александрович</a:t>
            </a:r>
          </a:p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Учусь: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Интернет-институт </a:t>
            </a:r>
            <a:r>
              <a:rPr lang="ru-RU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ТулГУ</a:t>
            </a:r>
            <a:endParaRPr lang="ru-RU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b="11429"/>
          <a:stretch/>
        </p:blipFill>
        <p:spPr>
          <a:xfrm>
            <a:off x="2228850" y="3178175"/>
            <a:ext cx="6286500" cy="2775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099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260</Words>
  <Application>Microsoft Office PowerPoint</Application>
  <PresentationFormat>Широкоэкранный</PresentationFormat>
  <Paragraphs>43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Основы информатики и программирования</vt:lpstr>
      <vt:lpstr>Разделы курса</vt:lpstr>
      <vt:lpstr>Windows</vt:lpstr>
      <vt:lpstr>Word</vt:lpstr>
      <vt:lpstr>Excel</vt:lpstr>
      <vt:lpstr>Access</vt:lpstr>
      <vt:lpstr>VBA</vt:lpstr>
      <vt:lpstr>PowerPoint</vt:lpstr>
      <vt:lpstr>об авторе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информатики и программирования</dc:title>
  <dc:creator>Пользователь</dc:creator>
  <cp:lastModifiedBy>Пользователь</cp:lastModifiedBy>
  <cp:revision>21</cp:revision>
  <dcterms:created xsi:type="dcterms:W3CDTF">2022-06-02T20:43:12Z</dcterms:created>
  <dcterms:modified xsi:type="dcterms:W3CDTF">2022-06-03T14:53:30Z</dcterms:modified>
</cp:coreProperties>
</file>